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8288000" cy="10287000"/>
  <p:notesSz cx="6858000" cy="9144000"/>
  <p:embeddedFontLst>
    <p:embeddedFont>
      <p:font typeface="HK Grotesk Light Bold" panose="020B0604020202020204" charset="0"/>
      <p:regular r:id="rId19"/>
    </p:embeddedFont>
    <p:embeddedFont>
      <p:font typeface="Clear Sans Regular Bold" panose="020B0604020202020204" charset="0"/>
      <p:regular r:id="rId20"/>
    </p:embeddedFont>
    <p:embeddedFont>
      <p:font typeface="HK Grotesk Light" panose="020B0604020202020204" charset="0"/>
      <p:regular r:id="rId21"/>
    </p:embeddedFont>
    <p:embeddedFont>
      <p:font typeface="HK Grotesk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lear Sans Regular" panose="020B0604020202020204" charset="0"/>
      <p:regular r:id="rId27"/>
    </p:embeddedFont>
    <p:embeddedFont>
      <p:font typeface="Libre Franklin Light" panose="020B0604020202020204" charset="0"/>
      <p:regular r:id="rId28"/>
    </p:embeddedFont>
    <p:embeddedFont>
      <p:font typeface="Arita Buri Bold" panose="020B0604020202020204" charset="-127"/>
      <p:regular r:id="rId29"/>
    </p:embeddedFont>
    <p:embeddedFont>
      <p:font typeface="Libre Franklin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751" y="2318124"/>
            <a:ext cx="6216390" cy="5650752"/>
            <a:chOff x="0" y="0"/>
            <a:chExt cx="8288520" cy="7534337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8288520" cy="4055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30"/>
                </a:lnSpc>
              </a:pPr>
              <a:r>
                <a:rPr lang="en-US" sz="11000" spc="-110">
                  <a:solidFill>
                    <a:srgbClr val="264C3D"/>
                  </a:solidFill>
                  <a:latin typeface="Arita Buri Bold"/>
                </a:rPr>
                <a:t>Rishabh Software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66683"/>
              <a:ext cx="8288520" cy="2967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128">
                  <a:solidFill>
                    <a:srgbClr val="000000"/>
                  </a:solidFill>
                  <a:latin typeface="HK Grotesk Light Bold"/>
                </a:rPr>
                <a:t>Guide: Mr. Kshitij Tripathi</a:t>
              </a:r>
            </a:p>
            <a:p>
              <a:pPr>
                <a:lnSpc>
                  <a:spcPts val="4480"/>
                </a:lnSpc>
              </a:pPr>
              <a:endParaRPr lang="en-US" sz="3200" spc="128">
                <a:solidFill>
                  <a:srgbClr val="000000"/>
                </a:solidFill>
                <a:latin typeface="HK Grotesk Light Bold"/>
              </a:endParaRPr>
            </a:p>
            <a:p>
              <a:pPr>
                <a:lnSpc>
                  <a:spcPts val="4480"/>
                </a:lnSpc>
              </a:pPr>
              <a:r>
                <a:rPr lang="en-US" sz="3200" spc="128">
                  <a:solidFill>
                    <a:srgbClr val="000000"/>
                  </a:solidFill>
                  <a:latin typeface="HK Grotesk Light Bold"/>
                </a:rPr>
                <a:t>I42 Vraj Kotwala</a:t>
              </a:r>
            </a:p>
            <a:p>
              <a:pPr marL="0" lvl="0" indent="0">
                <a:lnSpc>
                  <a:spcPts val="4480"/>
                </a:lnSpc>
              </a:pPr>
              <a:r>
                <a:rPr lang="en-US" sz="3200" spc="128">
                  <a:solidFill>
                    <a:srgbClr val="000000"/>
                  </a:solidFill>
                  <a:latin typeface="HK Grotesk Light Bold"/>
                </a:rPr>
                <a:t>I43 Jayati Goswami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 rot="4524093">
            <a:off x="9078522" y="738064"/>
            <a:ext cx="7501714" cy="88556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5057" y="2094031"/>
            <a:ext cx="7788643" cy="6143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61011"/>
            <a:ext cx="18288000" cy="1225989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5754664" y="2460138"/>
            <a:ext cx="11504636" cy="5366723"/>
            <a:chOff x="0" y="0"/>
            <a:chExt cx="15339515" cy="7155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5339515" cy="167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Master Algorithm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10060"/>
              <a:ext cx="15339515" cy="5245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9427D"/>
                  </a:solidFill>
                  <a:latin typeface="Clear Sans Regular"/>
                </a:rPr>
                <a:t>First, we use **haar cascade** to detect faces in each frame of the video. We use this to collect data.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9427D"/>
                  </a:solidFill>
                  <a:latin typeface="Clear Sans Regular"/>
                </a:rPr>
                <a:t>The region of image containing the face is resized to **48 x 48** and is passed as input to the ConvNet. This is to train the model.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9427D"/>
                  </a:solidFill>
                  <a:latin typeface="Clear Sans Regular"/>
                </a:rPr>
                <a:t>Again, we use **haar cascade** to capture faces in each frame from web cam. The network outputs a list of **softmax scores** for the seven classes.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9427D"/>
                  </a:solidFill>
                  <a:latin typeface="Clear Sans Regular"/>
                </a:rPr>
                <a:t>The emotion with maximum score is displayed on the screen.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43889"/>
            <a:ext cx="3916616" cy="631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14520" y="1770876"/>
            <a:ext cx="3420860" cy="8067080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3" name="AutoShape 3"/>
          <p:cNvSpPr/>
          <p:nvPr/>
        </p:nvSpPr>
        <p:spPr>
          <a:xfrm>
            <a:off x="214307" y="2030523"/>
            <a:ext cx="3420860" cy="2379532"/>
          </a:xfrm>
          <a:prstGeom prst="rect">
            <a:avLst/>
          </a:prstGeom>
          <a:solidFill>
            <a:srgbClr val="F0F2F6">
              <a:alpha val="8000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3852438" y="2030523"/>
            <a:ext cx="3328937" cy="3383510"/>
          </a:xfrm>
          <a:prstGeom prst="rect">
            <a:avLst/>
          </a:prstGeom>
          <a:solidFill>
            <a:srgbClr val="7ED957">
              <a:alpha val="8000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1044269" y="5553740"/>
            <a:ext cx="3420860" cy="1674742"/>
          </a:xfrm>
          <a:prstGeom prst="rect">
            <a:avLst/>
          </a:prstGeom>
          <a:solidFill>
            <a:srgbClr val="FFBD59">
              <a:alpha val="8000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4637734" y="2030523"/>
            <a:ext cx="3420860" cy="4581435"/>
          </a:xfrm>
          <a:prstGeom prst="rect">
            <a:avLst/>
          </a:prstGeom>
          <a:solidFill>
            <a:srgbClr val="F0F2F6">
              <a:alpha val="80000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448220" y="2249870"/>
            <a:ext cx="2953034" cy="1733090"/>
            <a:chOff x="0" y="0"/>
            <a:chExt cx="3937379" cy="23107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Collect 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2330"/>
              <a:ext cx="3937379" cy="167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Collection of data from various sources. 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Like YouTube, Google images, Kaggle, etc.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994428" y="2221687"/>
            <a:ext cx="2953034" cy="1733090"/>
            <a:chOff x="0" y="0"/>
            <a:chExt cx="3937379" cy="23107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Data Preprocessing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2330"/>
              <a:ext cx="3937379" cy="167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Gray-scaling images for faster processing of data.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Resizing images for making coding easy and accurate.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67483" y="4889753"/>
            <a:ext cx="2953034" cy="2226394"/>
            <a:chOff x="0" y="0"/>
            <a:chExt cx="3937379" cy="296852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Classification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41855"/>
              <a:ext cx="3937379" cy="2326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>
                  <a:solidFill>
                    <a:srgbClr val="302B70"/>
                  </a:solidFill>
                  <a:latin typeface="Clear Sans Regular"/>
                </a:rPr>
                <a:t>Classification of data images into 7 groups:</a:t>
              </a:r>
            </a:p>
            <a:p>
              <a:pPr>
                <a:lnSpc>
                  <a:spcPts val="2379"/>
                </a:lnSpc>
              </a:pPr>
              <a:endParaRPr lang="en-US" sz="1700">
                <a:solidFill>
                  <a:srgbClr val="302B70"/>
                </a:solidFill>
                <a:latin typeface="Clear Sans Regular"/>
              </a:endParaRPr>
            </a:p>
            <a:p>
              <a:pPr>
                <a:lnSpc>
                  <a:spcPts val="2379"/>
                </a:lnSpc>
              </a:pPr>
              <a:r>
                <a:rPr lang="en-US" sz="1699">
                  <a:solidFill>
                    <a:srgbClr val="302B70"/>
                  </a:solidFill>
                  <a:latin typeface="Clear Sans Regular"/>
                </a:rPr>
                <a:t>Angry, Sad, Happy, Disgusted, Fearful, Neutral, Surprised</a:t>
              </a:r>
            </a:p>
            <a:p>
              <a:pPr marL="0" lvl="0" indent="0" algn="l">
                <a:lnSpc>
                  <a:spcPts val="2379"/>
                </a:lnSpc>
                <a:spcBef>
                  <a:spcPct val="0"/>
                </a:spcBef>
              </a:pPr>
              <a:endParaRPr lang="en-US" sz="1699">
                <a:solidFill>
                  <a:srgbClr val="302B70"/>
                </a:solidFill>
                <a:latin typeface="Clear Sans Regular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67483" y="8174929"/>
            <a:ext cx="2953034" cy="1343018"/>
            <a:chOff x="0" y="0"/>
            <a:chExt cx="3937379" cy="179069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Research Paper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41855"/>
              <a:ext cx="3937379" cy="1148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9"/>
                </a:lnSpc>
                <a:spcBef>
                  <a:spcPct val="0"/>
                </a:spcBef>
              </a:pPr>
              <a:r>
                <a:rPr lang="en-US" sz="1700" u="none">
                  <a:solidFill>
                    <a:srgbClr val="302B70"/>
                  </a:solidFill>
                  <a:latin typeface="Clear Sans Regular"/>
                </a:rPr>
                <a:t>How does your product or service fit into the grandscheme of things?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71646" y="2362289"/>
            <a:ext cx="2953034" cy="2690081"/>
            <a:chOff x="0" y="0"/>
            <a:chExt cx="3937379" cy="358677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GUI in Tkinter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32330"/>
              <a:ext cx="3937379" cy="2954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Graphical User Interface, window menu. For easy Interaction.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Tkinter GUI toolkit for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python 3. 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Plannig to switch to PyQt in future.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78182" y="5759750"/>
            <a:ext cx="2953034" cy="1095096"/>
            <a:chOff x="0" y="0"/>
            <a:chExt cx="3937379" cy="146012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Data Seperation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32330"/>
              <a:ext cx="3937379" cy="827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80% Train data.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20% Test data.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214307" y="224015"/>
            <a:ext cx="8816443" cy="1258796"/>
          </a:xfrm>
          <a:prstGeom prst="rect">
            <a:avLst/>
          </a:prstGeom>
          <a:solidFill>
            <a:srgbClr val="F0F2F6"/>
          </a:solidFill>
        </p:spPr>
      </p:sp>
      <p:sp>
        <p:nvSpPr>
          <p:cNvPr id="26" name="TextBox 26"/>
          <p:cNvSpPr txBox="1"/>
          <p:nvPr/>
        </p:nvSpPr>
        <p:spPr>
          <a:xfrm>
            <a:off x="448220" y="443248"/>
            <a:ext cx="8308025" cy="43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02B70"/>
                </a:solidFill>
                <a:latin typeface="HK Grotesk Bold"/>
              </a:rPr>
              <a:t>Vraj Kotwala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220" y="974646"/>
            <a:ext cx="8308025" cy="27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9"/>
              </a:lnSpc>
              <a:spcBef>
                <a:spcPct val="0"/>
              </a:spcBef>
            </a:pPr>
            <a:r>
              <a:rPr lang="en-US" sz="1700">
                <a:solidFill>
                  <a:srgbClr val="302B70"/>
                </a:solidFill>
                <a:latin typeface="Clear Sans Regular"/>
              </a:rPr>
              <a:t>Work distribution on his side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1044269" y="3610493"/>
            <a:ext cx="3420860" cy="1792654"/>
          </a:xfrm>
          <a:prstGeom prst="rect">
            <a:avLst/>
          </a:prstGeom>
          <a:solidFill>
            <a:srgbClr val="7ED957">
              <a:alpha val="80000"/>
            </a:srgbClr>
          </a:solidFill>
        </p:spPr>
      </p:sp>
      <p:grpSp>
        <p:nvGrpSpPr>
          <p:cNvPr id="29" name="Group 29"/>
          <p:cNvGrpSpPr/>
          <p:nvPr/>
        </p:nvGrpSpPr>
        <p:grpSpPr>
          <a:xfrm>
            <a:off x="11278182" y="3846659"/>
            <a:ext cx="2953034" cy="776099"/>
            <a:chOff x="0" y="0"/>
            <a:chExt cx="3937379" cy="103479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Data Preprocessing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32330"/>
              <a:ext cx="3937379" cy="40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Cleaning of noisy data.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4637734" y="6785959"/>
            <a:ext cx="3420860" cy="2989277"/>
          </a:xfrm>
          <a:prstGeom prst="rect">
            <a:avLst/>
          </a:prstGeom>
          <a:solidFill>
            <a:srgbClr val="E5B9A3">
              <a:alpha val="80000"/>
            </a:srgbClr>
          </a:solidFill>
        </p:spPr>
      </p:sp>
      <p:sp>
        <p:nvSpPr>
          <p:cNvPr id="33" name="TextBox 33"/>
          <p:cNvSpPr txBox="1"/>
          <p:nvPr/>
        </p:nvSpPr>
        <p:spPr>
          <a:xfrm>
            <a:off x="14871646" y="7012948"/>
            <a:ext cx="2953034" cy="43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02B70"/>
                </a:solidFill>
                <a:latin typeface="HK Grotesk Bold"/>
              </a:rPr>
              <a:t>GUI integration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871646" y="7534820"/>
            <a:ext cx="2953034" cy="6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02B70"/>
                </a:solidFill>
                <a:latin typeface="Clear Sans Regular"/>
              </a:rPr>
              <a:t>integration of GUI with openCV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667483" y="2102641"/>
            <a:ext cx="2953034" cy="1485976"/>
            <a:chOff x="0" y="0"/>
            <a:chExt cx="3937379" cy="1981301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Study of papers &amp; courses from Udemy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225076"/>
              <a:ext cx="3937379" cy="75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>
                  <a:solidFill>
                    <a:srgbClr val="302B70"/>
                  </a:solidFill>
                  <a:latin typeface="Clear Sans Regular"/>
                </a:rPr>
                <a:t>Data-Science with python.</a:t>
              </a:r>
            </a:p>
            <a:p>
              <a:pPr marL="0" lvl="0" indent="0" algn="l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302B70"/>
                  </a:solidFill>
                  <a:latin typeface="Clear Sans Regular"/>
                </a:rPr>
                <a:t>Study of exsisting systems.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214307" y="4605614"/>
            <a:ext cx="3420860" cy="1973552"/>
          </a:xfrm>
          <a:prstGeom prst="rect">
            <a:avLst/>
          </a:prstGeom>
          <a:solidFill>
            <a:srgbClr val="FFDE59"/>
          </a:solidFill>
        </p:spPr>
      </p:sp>
      <p:grpSp>
        <p:nvGrpSpPr>
          <p:cNvPr id="39" name="Group 39"/>
          <p:cNvGrpSpPr/>
          <p:nvPr/>
        </p:nvGrpSpPr>
        <p:grpSpPr>
          <a:xfrm>
            <a:off x="448220" y="4755856"/>
            <a:ext cx="2953034" cy="1532512"/>
            <a:chOff x="0" y="0"/>
            <a:chExt cx="3937379" cy="2043350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Statistical Classification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215551"/>
              <a:ext cx="3937379" cy="827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Error finding using Confusion Matrix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214307" y="6808309"/>
            <a:ext cx="3420860" cy="2966927"/>
          </a:xfrm>
          <a:prstGeom prst="rect">
            <a:avLst/>
          </a:prstGeom>
          <a:solidFill>
            <a:srgbClr val="FF5757"/>
          </a:solidFill>
        </p:spPr>
      </p:sp>
      <p:grpSp>
        <p:nvGrpSpPr>
          <p:cNvPr id="43" name="Group 43"/>
          <p:cNvGrpSpPr/>
          <p:nvPr/>
        </p:nvGrpSpPr>
        <p:grpSpPr>
          <a:xfrm>
            <a:off x="448220" y="7111364"/>
            <a:ext cx="2953034" cy="1316651"/>
            <a:chOff x="0" y="0"/>
            <a:chExt cx="3937379" cy="1755535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57150"/>
              <a:ext cx="3937379" cy="1252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7"/>
                </a:lnSpc>
                <a:spcBef>
                  <a:spcPct val="0"/>
                </a:spcBef>
              </a:pPr>
              <a:r>
                <a:rPr lang="en-US" sz="2762">
                  <a:solidFill>
                    <a:srgbClr val="302B70"/>
                  </a:solidFill>
                  <a:latin typeface="HK Grotesk Bold"/>
                </a:rPr>
                <a:t>Designing Algorithm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356736"/>
              <a:ext cx="3937379" cy="398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29"/>
                </a:lnSpc>
                <a:spcBef>
                  <a:spcPct val="0"/>
                </a:spcBef>
              </a:pPr>
              <a:r>
                <a:rPr lang="en-US" sz="1878">
                  <a:solidFill>
                    <a:srgbClr val="302B70"/>
                  </a:solidFill>
                  <a:latin typeface="Clear Sans Regular"/>
                </a:rPr>
                <a:t>Using CNN in Tensorflow.</a:t>
              </a:r>
            </a:p>
          </p:txBody>
        </p:sp>
      </p:grpSp>
      <p:sp>
        <p:nvSpPr>
          <p:cNvPr id="46" name="AutoShape 46"/>
          <p:cNvSpPr/>
          <p:nvPr/>
        </p:nvSpPr>
        <p:spPr>
          <a:xfrm>
            <a:off x="3852438" y="5605122"/>
            <a:ext cx="3328937" cy="2100487"/>
          </a:xfrm>
          <a:prstGeom prst="rect">
            <a:avLst/>
          </a:prstGeom>
          <a:solidFill>
            <a:srgbClr val="EDEDED"/>
          </a:solidFill>
        </p:spPr>
      </p:sp>
      <p:grpSp>
        <p:nvGrpSpPr>
          <p:cNvPr id="47" name="Group 47"/>
          <p:cNvGrpSpPr/>
          <p:nvPr/>
        </p:nvGrpSpPr>
        <p:grpSpPr>
          <a:xfrm>
            <a:off x="3994428" y="5758149"/>
            <a:ext cx="2953034" cy="1642034"/>
            <a:chOff x="0" y="0"/>
            <a:chExt cx="3937379" cy="2189379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57150"/>
              <a:ext cx="3937379" cy="1252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7"/>
                </a:lnSpc>
                <a:spcBef>
                  <a:spcPct val="0"/>
                </a:spcBef>
              </a:pPr>
              <a:r>
                <a:rPr lang="en-US" sz="2762">
                  <a:solidFill>
                    <a:srgbClr val="302B70"/>
                  </a:solidFill>
                  <a:latin typeface="HK Grotesk Bold"/>
                </a:rPr>
                <a:t>Improving Accuracy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356736"/>
              <a:ext cx="3937379" cy="832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29"/>
                </a:lnSpc>
                <a:spcBef>
                  <a:spcPct val="0"/>
                </a:spcBef>
              </a:pPr>
              <a:r>
                <a:rPr lang="en-US" sz="1878">
                  <a:solidFill>
                    <a:srgbClr val="302B70"/>
                  </a:solidFill>
                  <a:latin typeface="Clear Sans Regular"/>
                </a:rPr>
                <a:t>Will try to improve model for &gt;90% accuracy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11044269" y="7387649"/>
            <a:ext cx="3420860" cy="2387586"/>
          </a:xfrm>
          <a:prstGeom prst="rect">
            <a:avLst/>
          </a:prstGeom>
          <a:solidFill>
            <a:srgbClr val="FF1616">
              <a:alpha val="80000"/>
            </a:srgbClr>
          </a:solidFill>
        </p:spPr>
      </p:sp>
      <p:grpSp>
        <p:nvGrpSpPr>
          <p:cNvPr id="51" name="Group 51"/>
          <p:cNvGrpSpPr/>
          <p:nvPr/>
        </p:nvGrpSpPr>
        <p:grpSpPr>
          <a:xfrm>
            <a:off x="11278182" y="7597202"/>
            <a:ext cx="2953034" cy="754101"/>
            <a:chOff x="0" y="0"/>
            <a:chExt cx="3937379" cy="1005468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Database Modelling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641855"/>
              <a:ext cx="3937379" cy="363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9"/>
                </a:lnSpc>
                <a:spcBef>
                  <a:spcPct val="0"/>
                </a:spcBef>
              </a:pPr>
              <a:r>
                <a:rPr lang="en-US" sz="1699">
                  <a:solidFill>
                    <a:srgbClr val="302B70"/>
                  </a:solidFill>
                  <a:latin typeface="Clear Sans Regular"/>
                </a:rPr>
                <a:t>Probably MySQL.</a:t>
              </a:r>
            </a:p>
          </p:txBody>
        </p:sp>
      </p:grpSp>
      <p:sp>
        <p:nvSpPr>
          <p:cNvPr id="54" name="AutoShape 54"/>
          <p:cNvSpPr/>
          <p:nvPr/>
        </p:nvSpPr>
        <p:spPr>
          <a:xfrm>
            <a:off x="9242151" y="224015"/>
            <a:ext cx="8816443" cy="1258796"/>
          </a:xfrm>
          <a:prstGeom prst="rect">
            <a:avLst/>
          </a:prstGeom>
          <a:solidFill>
            <a:srgbClr val="F0F2F6"/>
          </a:solidFill>
        </p:spPr>
      </p:sp>
      <p:sp>
        <p:nvSpPr>
          <p:cNvPr id="55" name="TextBox 55"/>
          <p:cNvSpPr txBox="1"/>
          <p:nvPr/>
        </p:nvSpPr>
        <p:spPr>
          <a:xfrm>
            <a:off x="9476064" y="443248"/>
            <a:ext cx="8308025" cy="43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02B70"/>
                </a:solidFill>
                <a:latin typeface="HK Grotesk Bold"/>
              </a:rPr>
              <a:t>Jayati Goswami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476064" y="974646"/>
            <a:ext cx="8308025" cy="27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9"/>
              </a:lnSpc>
              <a:spcBef>
                <a:spcPct val="0"/>
              </a:spcBef>
            </a:pPr>
            <a:r>
              <a:rPr lang="en-US" sz="1700">
                <a:solidFill>
                  <a:srgbClr val="302B70"/>
                </a:solidFill>
                <a:latin typeface="Clear Sans Regular"/>
              </a:rPr>
              <a:t>Work distribution on her side</a:t>
            </a:r>
          </a:p>
        </p:txBody>
      </p:sp>
      <p:sp>
        <p:nvSpPr>
          <p:cNvPr id="57" name="AutoShape 57"/>
          <p:cNvSpPr/>
          <p:nvPr/>
        </p:nvSpPr>
        <p:spPr>
          <a:xfrm>
            <a:off x="11044269" y="2030523"/>
            <a:ext cx="3420860" cy="1403881"/>
          </a:xfrm>
          <a:prstGeom prst="rect">
            <a:avLst/>
          </a:prstGeom>
          <a:solidFill>
            <a:srgbClr val="F0F2F6">
              <a:alpha val="80000"/>
            </a:srgbClr>
          </a:solidFill>
        </p:spPr>
      </p:sp>
      <p:grpSp>
        <p:nvGrpSpPr>
          <p:cNvPr id="58" name="Group 58"/>
          <p:cNvGrpSpPr/>
          <p:nvPr/>
        </p:nvGrpSpPr>
        <p:grpSpPr>
          <a:xfrm>
            <a:off x="11278182" y="2249870"/>
            <a:ext cx="2953034" cy="1048560"/>
            <a:chOff x="0" y="0"/>
            <a:chExt cx="3937379" cy="1398080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Collect Data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641855"/>
              <a:ext cx="3937379" cy="75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9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302B70"/>
                  </a:solidFill>
                  <a:latin typeface="Clear Sans Regular"/>
                </a:rPr>
                <a:t>Collection of data from various sources.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>
            <a:off x="3852438" y="7918858"/>
            <a:ext cx="3328937" cy="1919098"/>
          </a:xfrm>
          <a:prstGeom prst="rect">
            <a:avLst/>
          </a:prstGeom>
          <a:solidFill>
            <a:srgbClr val="E5B9A3">
              <a:alpha val="80000"/>
            </a:srgbClr>
          </a:solidFill>
        </p:spPr>
      </p:sp>
      <p:grpSp>
        <p:nvGrpSpPr>
          <p:cNvPr id="62" name="Group 62"/>
          <p:cNvGrpSpPr/>
          <p:nvPr/>
        </p:nvGrpSpPr>
        <p:grpSpPr>
          <a:xfrm>
            <a:off x="4086351" y="8128410"/>
            <a:ext cx="2953034" cy="1532512"/>
            <a:chOff x="0" y="0"/>
            <a:chExt cx="3937379" cy="2043350"/>
          </a:xfrm>
        </p:grpSpPr>
        <p:sp>
          <p:nvSpPr>
            <p:cNvPr id="63" name="TextBox 63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302B70"/>
                  </a:solidFill>
                  <a:latin typeface="HK Grotesk Bold"/>
                </a:rPr>
                <a:t>Database Connection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1215551"/>
              <a:ext cx="3937379" cy="827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02B70"/>
                  </a:solidFill>
                  <a:latin typeface="Clear Sans Regular"/>
                </a:rPr>
                <a:t>Storing logs into database for further analysis.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877500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5845110" cy="34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64C3D"/>
                </a:solidFill>
                <a:latin typeface="Arita Buri Bold"/>
              </a:rPr>
              <a:t>Ingredients of Training Algorithm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173456"/>
            <a:ext cx="1924696" cy="363150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622802" y="924593"/>
            <a:ext cx="8636498" cy="7187988"/>
            <a:chOff x="0" y="0"/>
            <a:chExt cx="11515331" cy="958398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515331" cy="84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09427D"/>
                  </a:solidFill>
                  <a:latin typeface="Clear Sans Regular"/>
                </a:rPr>
                <a:t>Data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3825"/>
              <a:ext cx="11515331" cy="51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9427D"/>
                  </a:solidFill>
                  <a:latin typeface="Clear Sans Regular"/>
                </a:rPr>
                <a:t>Collection of Dataset.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14750"/>
              <a:ext cx="11515331" cy="84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09427D"/>
                  </a:solidFill>
                  <a:latin typeface="Clear Sans Regular"/>
                </a:rPr>
                <a:t>Model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68575"/>
              <a:ext cx="11515331" cy="963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9427D"/>
                  </a:solidFill>
                  <a:latin typeface="Clear Sans Regular"/>
                </a:rPr>
                <a:t>Create a model. Find some coefficients. A model, loosely speaking, is a simplification of some thing or process.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00153"/>
              <a:ext cx="11515331" cy="84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09427D"/>
                  </a:solidFill>
                  <a:latin typeface="Clear Sans Regular"/>
                </a:rPr>
                <a:t>Objective Function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53978"/>
              <a:ext cx="11515331" cy="963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9427D"/>
                  </a:solidFill>
                  <a:latin typeface="Clear Sans Regular"/>
                </a:rPr>
                <a:t>This function, taking data and model parameters as arguments, can be evaluated to return a number. Classification and cross entropy.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566585"/>
              <a:ext cx="11515331" cy="84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09427D"/>
                  </a:solidFill>
                  <a:latin typeface="Clear Sans Regular"/>
                </a:rPr>
                <a:t>Optimization Algorithm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20410"/>
              <a:ext cx="11515331" cy="963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9427D"/>
                  </a:solidFill>
                  <a:latin typeface="Clear Sans Regular"/>
                </a:rPr>
                <a:t>a function that minimizes an error or one that maximizes reward over punishment. By using Adam Algorithm.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93698" y="1055774"/>
            <a:ext cx="10900603" cy="81754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4635" y="400944"/>
            <a:ext cx="7998731" cy="6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</a:pPr>
            <a:r>
              <a:rPr lang="en-US" sz="4200">
                <a:solidFill>
                  <a:srgbClr val="264C3D"/>
                </a:solidFill>
                <a:latin typeface="Arita Buri Bold"/>
              </a:rPr>
              <a:t>Demo GUI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74928">
            <a:off x="9551031" y="1437368"/>
            <a:ext cx="7412264" cy="74122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1259" y="1866147"/>
            <a:ext cx="6631807" cy="5784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1888" y="2510357"/>
            <a:ext cx="6833890" cy="297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680"/>
              </a:lnSpc>
              <a:buFont typeface="Arial"/>
              <a:buChar char="•"/>
            </a:pPr>
            <a:r>
              <a:rPr lang="en-US" sz="3600" dirty="0">
                <a:solidFill>
                  <a:srgbClr val="09427D"/>
                </a:solidFill>
                <a:latin typeface="Clear Sans Regular"/>
              </a:rPr>
              <a:t>Data Collection Code</a:t>
            </a:r>
          </a:p>
          <a:p>
            <a:pPr marL="594360" lvl="1" indent="-297180">
              <a:lnSpc>
                <a:spcPts val="4680"/>
              </a:lnSpc>
              <a:buFont typeface="Arial"/>
              <a:buChar char="•"/>
            </a:pPr>
            <a:r>
              <a:rPr lang="en-US" sz="3600" dirty="0">
                <a:solidFill>
                  <a:srgbClr val="09427D"/>
                </a:solidFill>
                <a:latin typeface="Clear Sans Regular"/>
              </a:rPr>
              <a:t>Data Preprocessing</a:t>
            </a:r>
          </a:p>
          <a:p>
            <a:pPr marL="594360" lvl="1" indent="-297180">
              <a:lnSpc>
                <a:spcPts val="4680"/>
              </a:lnSpc>
              <a:buFont typeface="Arial"/>
              <a:buChar char="•"/>
            </a:pPr>
            <a:r>
              <a:rPr lang="en-US" sz="3600" dirty="0" smtClean="0">
                <a:solidFill>
                  <a:srgbClr val="09427D"/>
                </a:solidFill>
                <a:latin typeface="Clear Sans Regular"/>
              </a:rPr>
              <a:t>Classification</a:t>
            </a:r>
            <a:endParaRPr lang="en-US" sz="3600" dirty="0">
              <a:solidFill>
                <a:srgbClr val="09427D"/>
              </a:solidFill>
              <a:latin typeface="Clear Sans Regular"/>
            </a:endParaRPr>
          </a:p>
          <a:p>
            <a:pPr marL="594360" lvl="1" indent="-297180">
              <a:lnSpc>
                <a:spcPts val="4680"/>
              </a:lnSpc>
              <a:buFont typeface="Arial"/>
              <a:buChar char="•"/>
            </a:pPr>
            <a:r>
              <a:rPr lang="en-US" sz="3600" dirty="0">
                <a:solidFill>
                  <a:srgbClr val="09427D"/>
                </a:solidFill>
                <a:latin typeface="Clear Sans Regular"/>
              </a:rPr>
              <a:t>GUI</a:t>
            </a:r>
          </a:p>
          <a:p>
            <a:pPr marL="594360" lvl="1" indent="-297180">
              <a:lnSpc>
                <a:spcPts val="4680"/>
              </a:lnSpc>
              <a:buFont typeface="Arial"/>
              <a:buChar char="•"/>
            </a:pPr>
            <a:r>
              <a:rPr lang="en-US" sz="3600" dirty="0">
                <a:solidFill>
                  <a:srgbClr val="09427D"/>
                </a:solidFill>
                <a:latin typeface="Clear Sans Regular"/>
              </a:rPr>
              <a:t>Basic Training of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2529" y="1821118"/>
            <a:ext cx="7998731" cy="727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80"/>
              </a:lnSpc>
            </a:pPr>
            <a:r>
              <a:rPr lang="en-US" sz="4800">
                <a:solidFill>
                  <a:srgbClr val="264C3D"/>
                </a:solidFill>
                <a:latin typeface="Arita Buri Bold"/>
              </a:rPr>
              <a:t>Work done till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479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4597" y="1696486"/>
            <a:ext cx="2670997" cy="2426678"/>
            <a:chOff x="0" y="0"/>
            <a:chExt cx="3561330" cy="323557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"/>
              <a:ext cx="3556265" cy="2620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Improvising Accuracy &amp; GUI integration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064" y="2712258"/>
              <a:ext cx="3556265" cy="523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>
                  <a:solidFill>
                    <a:srgbClr val="264C3D"/>
                  </a:solidFill>
                  <a:latin typeface="HK Grotesk Light"/>
                </a:rPr>
                <a:t>March End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54597" y="7316812"/>
            <a:ext cx="3704703" cy="976708"/>
            <a:chOff x="0" y="0"/>
            <a:chExt cx="4939605" cy="1302278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4932580" cy="676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Research Paper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024" y="778965"/>
              <a:ext cx="4932580" cy="523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r>
                <a:rPr lang="en-US" sz="2400" spc="24">
                  <a:solidFill>
                    <a:srgbClr val="264C3D"/>
                  </a:solidFill>
                  <a:latin typeface="HK Grotesk Light"/>
                </a:rPr>
                <a:t>April End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54597" y="4704441"/>
            <a:ext cx="2667199" cy="1497920"/>
            <a:chOff x="0" y="0"/>
            <a:chExt cx="3556265" cy="199722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3556265" cy="132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DB modelling &amp; connection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73915"/>
              <a:ext cx="3556265" cy="523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>
                  <a:solidFill>
                    <a:srgbClr val="264C3D"/>
                  </a:solidFill>
                  <a:latin typeface="HK Grotesk Light"/>
                </a:rPr>
                <a:t>Mid April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1634" y="328747"/>
            <a:ext cx="9956810" cy="9534638"/>
            <a:chOff x="0" y="0"/>
            <a:chExt cx="13275747" cy="1271285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857373">
              <a:off x="2104189" y="953431"/>
              <a:ext cx="9067369" cy="1070383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6691162">
              <a:off x="2106925" y="1187067"/>
              <a:ext cx="9061896" cy="1069737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425152" y="5941656"/>
              <a:ext cx="6914574" cy="916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Future Roadmap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620611" y="2874414"/>
            <a:ext cx="93143" cy="4969112"/>
          </a:xfrm>
          <a:prstGeom prst="rect">
            <a:avLst/>
          </a:prstGeom>
          <a:solidFill>
            <a:srgbClr val="264C3D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09847" y="2552490"/>
            <a:ext cx="714670" cy="71467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09847" y="5096066"/>
            <a:ext cx="714670" cy="7146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09847" y="7447831"/>
            <a:ext cx="714670" cy="71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 rot="-9701209">
            <a:off x="5179455" y="1037586"/>
            <a:ext cx="7929090" cy="82183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38866" y="4233318"/>
            <a:ext cx="6010269" cy="1826913"/>
            <a:chOff x="0" y="0"/>
            <a:chExt cx="8013692" cy="2435883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8013692" cy="907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6659"/>
              <a:ext cx="8013692" cy="128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I42 Vraj Kotwala</a:t>
              </a:r>
            </a:p>
            <a:p>
              <a:pPr marL="0" lvl="0" indent="0"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I43 Jayati Goswami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145636" cy="2466605"/>
            <a:chOff x="0" y="0"/>
            <a:chExt cx="16194181" cy="32888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6194181" cy="167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Internship Summary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01438"/>
              <a:ext cx="16194181" cy="118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9427D"/>
                  </a:solidFill>
                  <a:latin typeface="Clear Sans Regular"/>
                </a:rPr>
                <a:t>Guide at Rishabh Software: Mr. Gagan Dubey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9427D"/>
                  </a:solidFill>
                  <a:latin typeface="Clear Sans Regular"/>
                </a:rPr>
                <a:t>How Rishabh Software is different?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061011"/>
            <a:ext cx="18288000" cy="1225989"/>
          </a:xfrm>
          <a:prstGeom prst="rect">
            <a:avLst/>
          </a:prstGeom>
          <a:solidFill>
            <a:srgbClr val="F0F2F6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0754" y="5143500"/>
            <a:ext cx="2918546" cy="3917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74928">
            <a:off x="1367326" y="1552515"/>
            <a:ext cx="7914763" cy="79147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29978" y="4016932"/>
            <a:ext cx="5646343" cy="2253136"/>
            <a:chOff x="0" y="0"/>
            <a:chExt cx="7528458" cy="300418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7528458" cy="161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Domain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22492"/>
              <a:ext cx="7528458" cy="1281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>
                  <a:solidFill>
                    <a:srgbClr val="09427D"/>
                  </a:solidFill>
                  <a:latin typeface="Clear Sans Regular Bold"/>
                </a:rPr>
                <a:t>A project based on AI and Machine Learning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4009" y="2010363"/>
            <a:ext cx="7081397" cy="6176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F0F2F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71742" y="4387501"/>
            <a:ext cx="2987558" cy="44590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80611" y="2176669"/>
            <a:ext cx="5930786" cy="83532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9670" y="2510838"/>
            <a:ext cx="9775983" cy="4419788"/>
            <a:chOff x="0" y="0"/>
            <a:chExt cx="13034644" cy="589305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3034644" cy="156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Project Definition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56633"/>
              <a:ext cx="13034644" cy="3936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302B70"/>
                  </a:solidFill>
                  <a:latin typeface="Clear Sans Regular"/>
                </a:rPr>
                <a:t>EmotiBot - Emotion Recognition Bot</a:t>
              </a:r>
            </a:p>
            <a:p>
              <a:pPr algn="ctr">
                <a:lnSpc>
                  <a:spcPts val="4479"/>
                </a:lnSpc>
              </a:pPr>
              <a:endParaRPr lang="en-US" sz="4200">
                <a:solidFill>
                  <a:srgbClr val="302B70"/>
                </a:solidFill>
                <a:latin typeface="Clear Sans Regular"/>
              </a:endParaR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302B70"/>
                  </a:solidFill>
                  <a:latin typeface="Clear Sans Regular"/>
                </a:rPr>
                <a:t>The project aims to classify the emotion on a person's face into one of the seven categories, using deep convolution neural networks.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89021" y="2176669"/>
            <a:ext cx="2544063" cy="2544063"/>
            <a:chOff x="0" y="0"/>
            <a:chExt cx="3392084" cy="339208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299577">
              <a:off x="130328" y="130328"/>
              <a:ext cx="3131428" cy="313142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19812" b="18768"/>
            <a:stretch>
              <a:fillRect/>
            </a:stretch>
          </p:blipFill>
          <p:spPr>
            <a:xfrm rot="-291197">
              <a:off x="504797" y="827393"/>
              <a:ext cx="2348268" cy="14848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9193535" cy="127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264C3D"/>
                </a:solidFill>
                <a:latin typeface="Arita Buri Bold"/>
              </a:rPr>
              <a:t>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4059342"/>
            <a:ext cx="18288000" cy="6227658"/>
            <a:chOff x="0" y="0"/>
            <a:chExt cx="24384000" cy="830354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8303544"/>
            </a:xfrm>
            <a:prstGeom prst="rect">
              <a:avLst/>
            </a:prstGeom>
            <a:solidFill>
              <a:srgbClr val="F0F2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71600" y="1170208"/>
              <a:ext cx="12032573" cy="5905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264C3D"/>
                  </a:solidFill>
                  <a:latin typeface="Clear Sans Regular"/>
                </a:rPr>
                <a:t>Recognize face (multiple faces) from camera input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264C3D"/>
                  </a:solidFill>
                  <a:latin typeface="Clear Sans Regular"/>
                </a:rPr>
                <a:t>Recognize Emotions from 7 classifications: </a:t>
              </a:r>
            </a:p>
            <a:p>
              <a:pPr marL="924560" lvl="2" indent="-308187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264C3D"/>
                  </a:solidFill>
                  <a:latin typeface="Clear Sans Regular"/>
                </a:rPr>
                <a:t>Angry, Sad, Happy, Disgusted, Fearful, Neutral, Surprised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264C3D"/>
                  </a:solidFill>
                  <a:latin typeface="Clear Sans Regular"/>
                </a:rPr>
                <a:t>Provides Accuracy and Logs with Graphics Interface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264C3D"/>
                  </a:solidFill>
                  <a:latin typeface="Clear Sans Regular"/>
                </a:rPr>
                <a:t>Save logs into database for further analysis.</a:t>
              </a:r>
            </a:p>
            <a:p>
              <a:pPr>
                <a:lnSpc>
                  <a:spcPts val="3919"/>
                </a:lnSpc>
              </a:pPr>
              <a:endParaRPr lang="en-US" sz="2800">
                <a:solidFill>
                  <a:srgbClr val="264C3D"/>
                </a:solidFill>
                <a:latin typeface="Clear Sans Regular"/>
              </a:endParaRPr>
            </a:p>
            <a:p>
              <a:pPr>
                <a:lnSpc>
                  <a:spcPts val="3919"/>
                </a:lnSpc>
              </a:pPr>
              <a:endParaRPr lang="en-US" sz="2800">
                <a:solidFill>
                  <a:srgbClr val="264C3D"/>
                </a:solidFill>
                <a:latin typeface="Clear Sans Regular"/>
              </a:endParaRPr>
            </a:p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>
                <a:solidFill>
                  <a:srgbClr val="264C3D"/>
                </a:solidFill>
                <a:latin typeface="Clear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54399" y="1335528"/>
            <a:ext cx="6533601" cy="9190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48689" y="954072"/>
            <a:ext cx="6890018" cy="188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55"/>
              </a:lnSpc>
            </a:pPr>
            <a:r>
              <a:rPr lang="en-US" sz="6504">
                <a:solidFill>
                  <a:srgbClr val="264C3D"/>
                </a:solidFill>
                <a:latin typeface="Arita Buri Bold"/>
              </a:rPr>
              <a:t>Tools &amp; Technology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3057630"/>
            <a:ext cx="7351580" cy="207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Anaconda (Virtual Env.)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Jupyter for testing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PyCharm for development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MySQL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 rot="9279580">
            <a:off x="1324971" y="1319477"/>
            <a:ext cx="6478766" cy="76480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48689" y="5533279"/>
            <a:ext cx="7351580" cy="381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4200">
                <a:solidFill>
                  <a:srgbClr val="264C3D"/>
                </a:solidFill>
                <a:latin typeface="Clear Sans Regular"/>
              </a:rPr>
              <a:t>Libraries in python 3: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tkinter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openCV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Numpy (arrays)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Statsmodels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matplotlib</a:t>
            </a:r>
          </a:p>
          <a:p>
            <a:pPr marL="528320" lvl="1" indent="-26416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Tensorflow, Keras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8108" y="2624276"/>
            <a:ext cx="7125048" cy="4835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39024">
            <a:off x="28175" y="885446"/>
            <a:ext cx="8898435" cy="8898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43846" y="2816920"/>
            <a:ext cx="6874534" cy="50354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29758" y="2362143"/>
            <a:ext cx="6729542" cy="230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99"/>
              </a:lnSpc>
            </a:pPr>
            <a:r>
              <a:rPr lang="en-US" sz="7999">
                <a:solidFill>
                  <a:srgbClr val="264C3D"/>
                </a:solidFill>
                <a:latin typeface="Arita Buri Bold"/>
              </a:rPr>
              <a:t>Agile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25297" y="4818214"/>
            <a:ext cx="7351580" cy="3125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09427D"/>
                </a:solidFill>
                <a:latin typeface="Clear Sans Regular"/>
              </a:rPr>
              <a:t>Agile software development comprises various approaches to software development under which requirements and solutions evolve through the collaborative effort.</a:t>
            </a:r>
          </a:p>
          <a:p>
            <a:pPr marL="0" lvl="0" indent="0">
              <a:lnSpc>
                <a:spcPts val="4160"/>
              </a:lnSpc>
            </a:pPr>
            <a:endParaRPr lang="en-US" sz="3200">
              <a:solidFill>
                <a:srgbClr val="09427D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520766">
            <a:off x="-1663372" y="5220445"/>
            <a:ext cx="7090520" cy="67803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43125"/>
            <a:ext cx="8409304" cy="241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Libre Franklin Bold"/>
              </a:rPr>
              <a:t>What we learnt from Udemy?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82657" y="2587616"/>
            <a:ext cx="6176643" cy="506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What is Data-Science?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What is ML?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Probability 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Inferential Statistics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Advance Statistics in python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Regression &amp; Cluster analysis in sklearn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Matplotlib &amp; statsmodels</a:t>
            </a:r>
          </a:p>
          <a:p>
            <a:pPr marL="429261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Matrices &amp; Tensors</a:t>
            </a:r>
          </a:p>
          <a:p>
            <a:pPr marL="429260" lvl="1" indent="-21463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Libre Franklin Light"/>
              </a:rPr>
              <a:t>Deep Learning and Neural Networks using Tensorflow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80419"/>
            <a:ext cx="2029331" cy="1660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 rot="662391">
            <a:off x="1082495" y="1250441"/>
            <a:ext cx="7512046" cy="77861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60569" y="4221497"/>
            <a:ext cx="7998731" cy="1844005"/>
            <a:chOff x="0" y="0"/>
            <a:chExt cx="10664974" cy="2458674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10664974" cy="160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Implementation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36841"/>
              <a:ext cx="10664974" cy="6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409" y="3083079"/>
            <a:ext cx="7864217" cy="493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609</Words>
  <Application>Microsoft Office PowerPoint</Application>
  <PresentationFormat>Custom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HK Grotesk Light Bold</vt:lpstr>
      <vt:lpstr>Clear Sans Regular Bold</vt:lpstr>
      <vt:lpstr>HK Grotesk Light</vt:lpstr>
      <vt:lpstr>HK Grotesk Bold</vt:lpstr>
      <vt:lpstr>Calibri</vt:lpstr>
      <vt:lpstr>Clear Sans Regular</vt:lpstr>
      <vt:lpstr>Libre Franklin Light</vt:lpstr>
      <vt:lpstr>Arial</vt:lpstr>
      <vt:lpstr>Arita Buri Bold</vt:lpstr>
      <vt:lpstr>Libre Franklin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Rishabh Software</dc:title>
  <cp:lastModifiedBy>Vraj Kotwala</cp:lastModifiedBy>
  <cp:revision>5</cp:revision>
  <dcterms:created xsi:type="dcterms:W3CDTF">2006-08-16T00:00:00Z</dcterms:created>
  <dcterms:modified xsi:type="dcterms:W3CDTF">2020-03-17T09:39:35Z</dcterms:modified>
  <dc:identifier>DAD2ap9J8Vk</dc:identifier>
</cp:coreProperties>
</file>